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67" r:id="rId2"/>
    <p:sldId id="266" r:id="rId3"/>
    <p:sldId id="268" r:id="rId4"/>
    <p:sldId id="269" r:id="rId5"/>
    <p:sldId id="270" r:id="rId6"/>
    <p:sldId id="271" r:id="rId7"/>
    <p:sldId id="272" r:id="rId8"/>
    <p:sldId id="273" r:id="rId9"/>
    <p:sldId id="274" r:id="rId10"/>
    <p:sldId id="275" r:id="rId11"/>
    <p:sldId id="276" r:id="rId12"/>
    <p:sldId id="278" r:id="rId13"/>
    <p:sldId id="277" r:id="rId14"/>
    <p:sldId id="279" r:id="rId15"/>
    <p:sldId id="280" r:id="rId16"/>
    <p:sldId id="284" r:id="rId17"/>
    <p:sldId id="282" r:id="rId18"/>
    <p:sldId id="283" r:id="rId19"/>
    <p:sldId id="285" r:id="rId20"/>
    <p:sldId id="286" r:id="rId21"/>
    <p:sldId id="281" r:id="rId22"/>
    <p:sldId id="256" r:id="rId23"/>
    <p:sldId id="258" r:id="rId24"/>
    <p:sldId id="257" r:id="rId25"/>
    <p:sldId id="259" r:id="rId26"/>
    <p:sldId id="260" r:id="rId27"/>
    <p:sldId id="262" r:id="rId28"/>
    <p:sldId id="263" r:id="rId29"/>
    <p:sldId id="264" r:id="rId30"/>
    <p:sldId id="287" r:id="rId31"/>
    <p:sldId id="288" r:id="rId32"/>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57"/>
    <p:restoredTop sz="89252"/>
  </p:normalViewPr>
  <p:slideViewPr>
    <p:cSldViewPr>
      <p:cViewPr varScale="1">
        <p:scale>
          <a:sx n="103" d="100"/>
          <a:sy n="103" d="100"/>
        </p:scale>
        <p:origin x="227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tiff>
</file>

<file path=ppt/media/image11.gif>
</file>

<file path=ppt/media/image12.png>
</file>

<file path=ppt/media/image13.tiff>
</file>

<file path=ppt/media/image14.png>
</file>

<file path=ppt/media/image15.png>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L" sz="1200" i="1" kern="1200" dirty="0">
                <a:solidFill>
                  <a:schemeClr val="tx1"/>
                </a:solidFill>
                <a:effectLst/>
                <a:latin typeface="+mn-lt"/>
                <a:ea typeface="+mn-ea"/>
                <a:cs typeface="+mn-cs"/>
              </a:rPr>
              <a:t>Popular high profile websites like YouTube are built completely with web components. </a:t>
            </a:r>
            <a:endParaRPr lang="en-NL" sz="1200" kern="1200" dirty="0">
              <a:solidFill>
                <a:schemeClr val="tx1"/>
              </a:solidFill>
              <a:effectLst/>
              <a:latin typeface="+mn-lt"/>
              <a:ea typeface="+mn-ea"/>
              <a:cs typeface="+mn-cs"/>
            </a:endParaRPr>
          </a:p>
          <a:p>
            <a:endParaRPr lang="en-NL" dirty="0"/>
          </a:p>
        </p:txBody>
      </p:sp>
    </p:spTree>
    <p:extLst>
      <p:ext uri="{BB962C8B-B14F-4D97-AF65-F5344CB8AC3E}">
        <p14:creationId xmlns:p14="http://schemas.microsoft.com/office/powerpoint/2010/main" val="802696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992979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2246868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6/16/20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6/16/20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6/16/20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6/16/20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6/16/20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6/16/20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AFA18-BBBB-AD49-BB0A-CB7718F217B7}"/>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4CA6B683-CBD3-AE4F-9E09-A199242C6399}"/>
              </a:ext>
            </a:extLst>
          </p:cNvPr>
          <p:cNvSpPr>
            <a:spLocks noGrp="1"/>
          </p:cNvSpPr>
          <p:nvPr>
            <p:ph type="body" idx="1"/>
          </p:nvPr>
        </p:nvSpPr>
        <p:spPr>
          <a:xfrm>
            <a:off x="1155700" y="2257425"/>
            <a:ext cx="9220200" cy="300082"/>
          </a:xfrm>
        </p:spPr>
        <p:txBody>
          <a:bodyPr/>
          <a:lstStyle/>
          <a:p>
            <a:endParaRPr lang="en-NL" dirty="0"/>
          </a:p>
        </p:txBody>
      </p:sp>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895475"/>
            <a:ext cx="8153400" cy="37719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Custom</a:t>
            </a:r>
            <a:r>
              <a:rPr lang="nl-NL" sz="4300" b="1" spc="-5" dirty="0">
                <a:latin typeface="Verdana" panose="020B0604030504040204" pitchFamily="34" charset="0"/>
                <a:ea typeface="Verdana" panose="020B0604030504040204" pitchFamily="34" charset="0"/>
                <a:cs typeface="Verdana" panose="020B0604030504040204" pitchFamily="34" charset="0"/>
              </a:rPr>
              <a:t> E</a:t>
            </a:r>
            <a:r>
              <a:rPr lang="nl-NL" sz="4300" b="1" spc="-5">
                <a:latin typeface="Verdana" panose="020B0604030504040204" pitchFamily="34" charset="0"/>
                <a:ea typeface="Verdana" panose="020B0604030504040204" pitchFamily="34" charset="0"/>
                <a:cs typeface="Verdana" panose="020B0604030504040204" pitchFamily="34" charset="0"/>
              </a:rPr>
              <a:t>lements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89605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endParaRPr lang="en-NL" i="1" dirty="0">
              <a:solidFill>
                <a:srgbClr val="FFC000"/>
              </a:solidFill>
            </a:endParaRPr>
          </a:p>
        </p:txBody>
      </p:sp>
      <p:sp>
        <p:nvSpPr>
          <p:cNvPr id="5" name="Text Placeholder 4">
            <a:extLst>
              <a:ext uri="{FF2B5EF4-FFF2-40B4-BE49-F238E27FC236}">
                <a16:creationId xmlns:a16="http://schemas.microsoft.com/office/drawing/2014/main" id="{EF0502EA-8125-9A43-96B9-3BD39A302426}"/>
              </a:ext>
            </a:extLst>
          </p:cNvPr>
          <p:cNvSpPr>
            <a:spLocks noGrp="1"/>
          </p:cNvSpPr>
          <p:nvPr>
            <p:ph type="body" idx="1"/>
          </p:nvPr>
        </p:nvSpPr>
        <p:spPr>
          <a:xfrm>
            <a:off x="1586617" y="2257425"/>
            <a:ext cx="8895474" cy="430887"/>
          </a:xfrm>
        </p:spPr>
        <p:txBody>
          <a:bodyPr/>
          <a:lstStyle/>
          <a:p>
            <a:pPr algn="ctr"/>
            <a:r>
              <a:rPr lang="en-NL" sz="2800" b="1" dirty="0"/>
              <a:t>Custom Elements = </a:t>
            </a:r>
            <a:r>
              <a:rPr lang="en-NL" sz="2800" b="1" i="1" dirty="0">
                <a:solidFill>
                  <a:srgbClr val="FFC000"/>
                </a:solidFill>
              </a:rPr>
              <a:t>WebComponent</a:t>
            </a:r>
            <a:endParaRPr lang="en-NL" sz="2800" b="1" dirty="0"/>
          </a:p>
        </p:txBody>
      </p:sp>
    </p:spTree>
    <p:extLst>
      <p:ext uri="{BB962C8B-B14F-4D97-AF65-F5344CB8AC3E}">
        <p14:creationId xmlns:p14="http://schemas.microsoft.com/office/powerpoint/2010/main" val="143096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is a </a:t>
            </a:r>
            <a:r>
              <a:rPr lang="en-NL" i="1" dirty="0"/>
              <a:t>Custom Element </a:t>
            </a:r>
            <a:r>
              <a:rPr lang="en-NL" dirty="0"/>
              <a:t>and </a:t>
            </a:r>
            <a:r>
              <a:rPr lang="en-NL" i="1" dirty="0"/>
              <a:t>Shadow DOM</a:t>
            </a:r>
            <a:r>
              <a:rPr lang="en-NL" dirty="0"/>
              <a:t>?</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69782"/>
            <a:ext cx="8895474" cy="300082"/>
          </a:xfrm>
        </p:spPr>
        <p:txBody>
          <a:bodyPr/>
          <a:lstStyle/>
          <a:p>
            <a:r>
              <a:rPr lang="en-NL" dirty="0"/>
              <a:t>With</a:t>
            </a:r>
            <a:r>
              <a:rPr lang="en-NL" dirty="0">
                <a:solidFill>
                  <a:srgbClr val="C00000"/>
                </a:solidFill>
              </a:rPr>
              <a:t> </a:t>
            </a:r>
            <a:r>
              <a:rPr lang="en-NL" b="1" dirty="0">
                <a:solidFill>
                  <a:srgbClr val="C00000"/>
                </a:solidFill>
              </a:rPr>
              <a:t>Custom Elements </a:t>
            </a:r>
            <a:r>
              <a:rPr lang="en-NL" dirty="0"/>
              <a:t>you can create your</a:t>
            </a:r>
            <a:r>
              <a:rPr lang="en-NL" dirty="0">
                <a:solidFill>
                  <a:srgbClr val="C00000"/>
                </a:solidFill>
              </a:rPr>
              <a:t> </a:t>
            </a:r>
            <a:r>
              <a:rPr lang="en-NL" b="1" dirty="0">
                <a:solidFill>
                  <a:srgbClr val="C00000"/>
                </a:solidFill>
              </a:rPr>
              <a:t>custom HTML tags !</a:t>
            </a:r>
          </a:p>
        </p:txBody>
      </p:sp>
      <p:sp>
        <p:nvSpPr>
          <p:cNvPr id="4" name="Text Placeholder 2">
            <a:extLst>
              <a:ext uri="{FF2B5EF4-FFF2-40B4-BE49-F238E27FC236}">
                <a16:creationId xmlns:a16="http://schemas.microsoft.com/office/drawing/2014/main" id="{48104888-4353-DC46-A9BE-1B92612FC7DD}"/>
              </a:ext>
            </a:extLst>
          </p:cNvPr>
          <p:cNvSpPr txBox="1">
            <a:spLocks/>
          </p:cNvSpPr>
          <p:nvPr/>
        </p:nvSpPr>
        <p:spPr>
          <a:xfrm>
            <a:off x="1586617" y="3095625"/>
            <a:ext cx="8895474" cy="600164"/>
          </a:xfrm>
          <a:prstGeom prst="rect">
            <a:avLst/>
          </a:prstGeom>
        </p:spPr>
        <p:txBody>
          <a:bodyPr wrap="square" lIns="0" tIns="0" rIns="0" bIns="0">
            <a:spAutoFit/>
          </a:bodyPr>
          <a:lstStyle>
            <a:lvl1pPr marL="0">
              <a:defRPr sz="1950" b="0" i="0">
                <a:solidFill>
                  <a:schemeClr val="tx1"/>
                </a:solidFill>
                <a:latin typeface="Verdana"/>
                <a:ea typeface="+mn-ea"/>
                <a:cs typeface="Verdana"/>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NL" kern="0" dirty="0"/>
              <a:t>With</a:t>
            </a:r>
            <a:r>
              <a:rPr lang="en-NL" kern="0" dirty="0">
                <a:solidFill>
                  <a:srgbClr val="C00000"/>
                </a:solidFill>
              </a:rPr>
              <a:t> </a:t>
            </a:r>
            <a:r>
              <a:rPr lang="en-NL" b="1" kern="0" dirty="0">
                <a:solidFill>
                  <a:srgbClr val="C00000"/>
                </a:solidFill>
              </a:rPr>
              <a:t>Shadow DOM </a:t>
            </a:r>
            <a:r>
              <a:rPr lang="en-NL" kern="0" dirty="0"/>
              <a:t>you can </a:t>
            </a:r>
            <a:r>
              <a:rPr lang="en-NL" b="1" dirty="0">
                <a:solidFill>
                  <a:srgbClr val="C00000"/>
                </a:solidFill>
              </a:rPr>
              <a:t>encapsulate</a:t>
            </a:r>
            <a:r>
              <a:rPr lang="en-NL" dirty="0">
                <a:solidFill>
                  <a:srgbClr val="C00000"/>
                </a:solidFill>
              </a:rPr>
              <a:t> </a:t>
            </a:r>
            <a:r>
              <a:rPr lang="en-NL" dirty="0"/>
              <a:t>the View/DOM tree and CSS styles used inside your components behind your custom elements </a:t>
            </a:r>
            <a:endParaRPr lang="en-NL" kern="0" dirty="0">
              <a:solidFill>
                <a:srgbClr val="FF0000"/>
              </a:solidFill>
            </a:endParaRPr>
          </a:p>
        </p:txBody>
      </p:sp>
      <p:pic>
        <p:nvPicPr>
          <p:cNvPr id="5" name="Picture 4">
            <a:extLst>
              <a:ext uri="{FF2B5EF4-FFF2-40B4-BE49-F238E27FC236}">
                <a16:creationId xmlns:a16="http://schemas.microsoft.com/office/drawing/2014/main" id="{58DAE9D1-3AA7-2F45-BA6E-B567BD568E93}"/>
              </a:ext>
            </a:extLst>
          </p:cNvPr>
          <p:cNvPicPr>
            <a:picLocks noChangeAspect="1"/>
          </p:cNvPicPr>
          <p:nvPr/>
        </p:nvPicPr>
        <p:blipFill>
          <a:blip r:embed="rId2"/>
          <a:stretch>
            <a:fillRect/>
          </a:stretch>
        </p:blipFill>
        <p:spPr>
          <a:xfrm>
            <a:off x="3213100" y="4205332"/>
            <a:ext cx="4445000" cy="2349500"/>
          </a:xfrm>
          <a:prstGeom prst="rect">
            <a:avLst/>
          </a:prstGeom>
        </p:spPr>
      </p:pic>
    </p:spTree>
    <p:extLst>
      <p:ext uri="{BB962C8B-B14F-4D97-AF65-F5344CB8AC3E}">
        <p14:creationId xmlns:p14="http://schemas.microsoft.com/office/powerpoint/2010/main" val="42020342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DB245-7223-604B-B5D4-55615C7935B5}"/>
              </a:ext>
            </a:extLst>
          </p:cNvPr>
          <p:cNvSpPr>
            <a:spLocks noGrp="1"/>
          </p:cNvSpPr>
          <p:nvPr>
            <p:ph type="title"/>
          </p:nvPr>
        </p:nvSpPr>
        <p:spPr>
          <a:xfrm>
            <a:off x="460615" y="483077"/>
            <a:ext cx="9772169" cy="423193"/>
          </a:xfrm>
        </p:spPr>
        <p:txBody>
          <a:bodyPr/>
          <a:lstStyle/>
          <a:p>
            <a:pPr algn="ctr"/>
            <a:r>
              <a:rPr lang="en-NL" dirty="0"/>
              <a:t>Custom Elements = </a:t>
            </a:r>
            <a:r>
              <a:rPr lang="en-NL" i="1" dirty="0">
                <a:solidFill>
                  <a:srgbClr val="00B050"/>
                </a:solidFill>
              </a:rPr>
              <a:t>Future-proof</a:t>
            </a:r>
          </a:p>
        </p:txBody>
      </p:sp>
      <p:sp>
        <p:nvSpPr>
          <p:cNvPr id="3" name="Text Placeholder 2">
            <a:extLst>
              <a:ext uri="{FF2B5EF4-FFF2-40B4-BE49-F238E27FC236}">
                <a16:creationId xmlns:a16="http://schemas.microsoft.com/office/drawing/2014/main" id="{6C267C17-FB12-354F-94F6-562AD006278B}"/>
              </a:ext>
            </a:extLst>
          </p:cNvPr>
          <p:cNvSpPr>
            <a:spLocks noGrp="1"/>
          </p:cNvSpPr>
          <p:nvPr>
            <p:ph type="body" idx="1"/>
          </p:nvPr>
        </p:nvSpPr>
        <p:spPr>
          <a:xfrm>
            <a:off x="1586617" y="2257425"/>
            <a:ext cx="8895474" cy="2954655"/>
          </a:xfrm>
        </p:spPr>
        <p:txBody>
          <a:bodyPr/>
          <a:lstStyle/>
          <a:p>
            <a:r>
              <a:rPr lang="en-NL" sz="2400" dirty="0"/>
              <a:t>Building your web app using </a:t>
            </a:r>
            <a:r>
              <a:rPr lang="en-NL" sz="2400" b="1" i="1" dirty="0"/>
              <a:t>custom elements </a:t>
            </a:r>
            <a:r>
              <a:rPr lang="en-NL" sz="2400" dirty="0"/>
              <a:t>will make it </a:t>
            </a:r>
            <a:r>
              <a:rPr lang="en-NL" sz="2400" b="1" dirty="0"/>
              <a:t>future-proof</a:t>
            </a:r>
            <a:r>
              <a:rPr lang="en-NL" sz="2400" dirty="0"/>
              <a:t> </a:t>
            </a:r>
          </a:p>
          <a:p>
            <a:endParaRPr lang="en-NL" sz="2400" dirty="0"/>
          </a:p>
          <a:p>
            <a:r>
              <a:rPr lang="en-NL" sz="2400" b="1" u="sng" dirty="0"/>
              <a:t>Why?</a:t>
            </a:r>
          </a:p>
          <a:p>
            <a:pPr marL="342900" indent="-342900">
              <a:buFont typeface="Arial" panose="020B0604020202020204" pitchFamily="34" charset="0"/>
              <a:buChar char="•"/>
            </a:pPr>
            <a:r>
              <a:rPr lang="en-NL" sz="2400" dirty="0"/>
              <a:t>It will use standardized native browser APIs</a:t>
            </a:r>
          </a:p>
          <a:p>
            <a:pPr marL="342900" indent="-342900">
              <a:buFont typeface="Arial" panose="020B0604020202020204" pitchFamily="34" charset="0"/>
              <a:buChar char="•"/>
            </a:pPr>
            <a:endParaRPr lang="en-NL" sz="2400" dirty="0"/>
          </a:p>
          <a:p>
            <a:pPr marL="342900" indent="-342900">
              <a:buFont typeface="Arial" panose="020B0604020202020204" pitchFamily="34" charset="0"/>
              <a:buChar char="•"/>
            </a:pPr>
            <a:r>
              <a:rPr lang="en-NL" sz="2400" dirty="0"/>
              <a:t>Guaranteed to exist for decades and not depend on one framework or library</a:t>
            </a:r>
          </a:p>
        </p:txBody>
      </p:sp>
    </p:spTree>
    <p:extLst>
      <p:ext uri="{BB962C8B-B14F-4D97-AF65-F5344CB8AC3E}">
        <p14:creationId xmlns:p14="http://schemas.microsoft.com/office/powerpoint/2010/main" val="3820225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Custom Elements in </a:t>
            </a:r>
            <a:r>
              <a:rPr lang="en-NL" i="1" dirty="0">
                <a:solidFill>
                  <a:srgbClr val="FFC000"/>
                </a:solidFill>
              </a:rPr>
              <a:t>Angular</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2700739"/>
          </a:xfrm>
        </p:spPr>
        <p:txBody>
          <a:bodyPr/>
          <a:lstStyle/>
          <a:p>
            <a:r>
              <a:rPr lang="en-NL" b="1" dirty="0">
                <a:solidFill>
                  <a:srgbClr val="FFC000"/>
                </a:solidFill>
              </a:rPr>
              <a:t>Why in Angular?</a:t>
            </a:r>
          </a:p>
          <a:p>
            <a:endParaRPr lang="en-NL" b="1" dirty="0">
              <a:solidFill>
                <a:srgbClr val="FFC000"/>
              </a:solidFill>
            </a:endParaRPr>
          </a:p>
          <a:p>
            <a:pPr marL="342900" indent="-342900">
              <a:buFont typeface="Arial" panose="020B0604020202020204" pitchFamily="34" charset="0"/>
              <a:buChar char="•"/>
            </a:pPr>
            <a:r>
              <a:rPr lang="en-NL" dirty="0"/>
              <a:t>This will allow you to use Angular features</a:t>
            </a:r>
          </a:p>
          <a:p>
            <a:pPr marL="342900" indent="-342900">
              <a:buFont typeface="Arial" panose="020B0604020202020204" pitchFamily="34" charset="0"/>
              <a:buChar char="•"/>
            </a:pPr>
            <a:endParaRPr lang="en-NL" b="1" dirty="0">
              <a:solidFill>
                <a:srgbClr val="FFC000"/>
              </a:solidFill>
            </a:endParaRPr>
          </a:p>
          <a:p>
            <a:pPr marL="342900" indent="-342900">
              <a:buFont typeface="Arial" panose="020B0604020202020204" pitchFamily="34" charset="0"/>
              <a:buChar char="•"/>
            </a:pPr>
            <a:r>
              <a:rPr lang="en-NL" dirty="0"/>
              <a:t>Can be </a:t>
            </a:r>
            <a:r>
              <a:rPr lang="en-NL" b="1" dirty="0"/>
              <a:t>reused</a:t>
            </a:r>
            <a:r>
              <a:rPr lang="en-NL" dirty="0"/>
              <a:t> not just inside an Angular projects but in any JavaScript app</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Future proof</a:t>
            </a:r>
          </a:p>
          <a:p>
            <a:endParaRPr lang="en-NL" b="1" dirty="0">
              <a:solidFill>
                <a:srgbClr val="FFC000"/>
              </a:solidFill>
            </a:endParaRPr>
          </a:p>
        </p:txBody>
      </p:sp>
    </p:spTree>
    <p:extLst>
      <p:ext uri="{BB962C8B-B14F-4D97-AF65-F5344CB8AC3E}">
        <p14:creationId xmlns:p14="http://schemas.microsoft.com/office/powerpoint/2010/main" val="40181136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are </a:t>
            </a:r>
            <a:r>
              <a:rPr lang="en-NL" i="1" dirty="0">
                <a:solidFill>
                  <a:schemeClr val="accent6"/>
                </a:solidFill>
              </a:rPr>
              <a:t>Angular Elements</a:t>
            </a:r>
            <a:r>
              <a:rPr lang="en-NL" dirty="0"/>
              <a:t>?</a:t>
            </a:r>
            <a:endParaRPr lang="en-NL" i="1" dirty="0">
              <a:solidFill>
                <a:srgbClr val="FFC000"/>
              </a:solidFill>
            </a:endParaRP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1200329"/>
          </a:xfrm>
        </p:spPr>
        <p:txBody>
          <a:bodyPr/>
          <a:lstStyle/>
          <a:p>
            <a:pPr algn="ctr"/>
            <a:r>
              <a:rPr lang="en-GB" i="1" dirty="0"/>
              <a:t>T</a:t>
            </a:r>
            <a:r>
              <a:rPr lang="en-NL" i="1" dirty="0"/>
              <a:t>ransforms your Angular components to </a:t>
            </a:r>
            <a:r>
              <a:rPr lang="en-NL" b="1" i="1" dirty="0"/>
              <a:t>custom elements </a:t>
            </a:r>
          </a:p>
          <a:p>
            <a:pPr algn="ctr"/>
            <a:endParaRPr lang="en-NL" i="1" dirty="0"/>
          </a:p>
          <a:p>
            <a:pPr algn="ctr"/>
            <a:r>
              <a:rPr lang="en-NL" i="1" dirty="0"/>
              <a:t>in a framework-agnostic way</a:t>
            </a:r>
            <a:endParaRPr lang="en-NL" dirty="0"/>
          </a:p>
          <a:p>
            <a:pPr algn="ctr"/>
            <a:endParaRPr lang="en-NL" b="1" dirty="0"/>
          </a:p>
        </p:txBody>
      </p:sp>
    </p:spTree>
    <p:extLst>
      <p:ext uri="{BB962C8B-B14F-4D97-AF65-F5344CB8AC3E}">
        <p14:creationId xmlns:p14="http://schemas.microsoft.com/office/powerpoint/2010/main" val="643025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B101-BF38-D048-899C-6D0C86E4A077}"/>
              </a:ext>
            </a:extLst>
          </p:cNvPr>
          <p:cNvSpPr>
            <a:spLocks noGrp="1"/>
          </p:cNvSpPr>
          <p:nvPr>
            <p:ph type="title"/>
          </p:nvPr>
        </p:nvSpPr>
        <p:spPr>
          <a:xfrm>
            <a:off x="460615" y="483077"/>
            <a:ext cx="9772169" cy="423193"/>
          </a:xfrm>
        </p:spPr>
        <p:txBody>
          <a:bodyPr/>
          <a:lstStyle/>
          <a:p>
            <a:pPr algn="ctr"/>
            <a:r>
              <a:rPr lang="en-NL" dirty="0"/>
              <a:t>How to make a Custom element in Angular?</a:t>
            </a:r>
          </a:p>
        </p:txBody>
      </p:sp>
      <p:sp>
        <p:nvSpPr>
          <p:cNvPr id="3" name="Text Placeholder 2">
            <a:extLst>
              <a:ext uri="{FF2B5EF4-FFF2-40B4-BE49-F238E27FC236}">
                <a16:creationId xmlns:a16="http://schemas.microsoft.com/office/drawing/2014/main" id="{C1C476C8-75BE-334C-863C-AA63A43F96A9}"/>
              </a:ext>
            </a:extLst>
          </p:cNvPr>
          <p:cNvSpPr>
            <a:spLocks noGrp="1"/>
          </p:cNvSpPr>
          <p:nvPr>
            <p:ph type="body" idx="1"/>
          </p:nvPr>
        </p:nvSpPr>
        <p:spPr>
          <a:xfrm>
            <a:off x="662982" y="1800225"/>
            <a:ext cx="10021476" cy="1231106"/>
          </a:xfrm>
        </p:spPr>
        <p:txBody>
          <a:bodyPr/>
          <a:lstStyle/>
          <a:p>
            <a:pPr algn="ctr"/>
            <a:endParaRPr lang="en-NL" sz="1600" dirty="0"/>
          </a:p>
          <a:p>
            <a:pPr algn="ctr"/>
            <a:r>
              <a:rPr lang="en-NL" sz="1600" b="1" dirty="0">
                <a:solidFill>
                  <a:schemeClr val="accent6"/>
                </a:solidFill>
              </a:rPr>
              <a:t>CreateCustomElement</a:t>
            </a:r>
            <a:r>
              <a:rPr lang="en-NL" sz="1600" b="1" dirty="0"/>
              <a:t> </a:t>
            </a:r>
            <a:r>
              <a:rPr lang="en-NL" sz="1600" b="1" dirty="0">
                <a:solidFill>
                  <a:schemeClr val="accent6"/>
                </a:solidFill>
              </a:rPr>
              <a:t>API</a:t>
            </a:r>
            <a:r>
              <a:rPr lang="en-NL" sz="1600" b="1" dirty="0"/>
              <a:t> </a:t>
            </a:r>
            <a:r>
              <a:rPr lang="en-NL" sz="1600" dirty="0">
                <a:sym typeface="Wingdings" pitchFamily="2" charset="2"/>
              </a:rPr>
              <a:t> transform Angular component to a </a:t>
            </a:r>
            <a:r>
              <a:rPr lang="en-NL" sz="1600" b="1" dirty="0">
                <a:sym typeface="Wingdings" pitchFamily="2" charset="2"/>
              </a:rPr>
              <a:t>custom element</a:t>
            </a:r>
            <a:endParaRPr lang="en-NL" sz="1600" b="1" dirty="0"/>
          </a:p>
          <a:p>
            <a:pPr algn="ctr"/>
            <a:endParaRPr lang="en-NL" sz="1600" dirty="0"/>
          </a:p>
          <a:p>
            <a:pPr algn="ctr"/>
            <a:endParaRPr lang="en-NL" sz="1600" dirty="0"/>
          </a:p>
          <a:p>
            <a:pPr algn="ctr"/>
            <a:r>
              <a:rPr lang="en-NL" sz="1600" b="1" dirty="0">
                <a:solidFill>
                  <a:schemeClr val="accent6"/>
                </a:solidFill>
              </a:rPr>
              <a:t>ViewEncapsulation</a:t>
            </a:r>
            <a:r>
              <a:rPr lang="en-NL" sz="1600" b="1" dirty="0"/>
              <a:t> </a:t>
            </a:r>
            <a:r>
              <a:rPr lang="en-NL" sz="1600" b="1" dirty="0">
                <a:solidFill>
                  <a:schemeClr val="accent6"/>
                </a:solidFill>
              </a:rPr>
              <a:t>API</a:t>
            </a:r>
            <a:r>
              <a:rPr lang="en-NL" sz="1600" dirty="0"/>
              <a:t> -&gt; to create a </a:t>
            </a:r>
            <a:r>
              <a:rPr lang="en-NL" sz="1600" b="1" dirty="0"/>
              <a:t>shadow DOM </a:t>
            </a:r>
            <a:r>
              <a:rPr lang="en-NL" sz="1600" dirty="0"/>
              <a:t>and scoped styles </a:t>
            </a:r>
          </a:p>
        </p:txBody>
      </p:sp>
    </p:spTree>
    <p:extLst>
      <p:ext uri="{BB962C8B-B14F-4D97-AF65-F5344CB8AC3E}">
        <p14:creationId xmlns:p14="http://schemas.microsoft.com/office/powerpoint/2010/main" val="36663223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29890-1C09-E747-9DBC-0FE39C6C85F7}"/>
              </a:ext>
            </a:extLst>
          </p:cNvPr>
          <p:cNvSpPr>
            <a:spLocks noGrp="1"/>
          </p:cNvSpPr>
          <p:nvPr>
            <p:ph type="title"/>
          </p:nvPr>
        </p:nvSpPr>
        <p:spPr>
          <a:xfrm>
            <a:off x="460615" y="483077"/>
            <a:ext cx="9772169" cy="423193"/>
          </a:xfrm>
        </p:spPr>
        <p:txBody>
          <a:bodyPr/>
          <a:lstStyle/>
          <a:p>
            <a:pPr algn="ctr"/>
            <a:r>
              <a:rPr lang="en-NL" dirty="0"/>
              <a:t>Tutorial</a:t>
            </a:r>
          </a:p>
        </p:txBody>
      </p:sp>
      <p:sp>
        <p:nvSpPr>
          <p:cNvPr id="3" name="Text Placeholder 2">
            <a:extLst>
              <a:ext uri="{FF2B5EF4-FFF2-40B4-BE49-F238E27FC236}">
                <a16:creationId xmlns:a16="http://schemas.microsoft.com/office/drawing/2014/main" id="{084E85F0-6354-0D4C-AA8E-1674B6B2D2EB}"/>
              </a:ext>
            </a:extLst>
          </p:cNvPr>
          <p:cNvSpPr>
            <a:spLocks noGrp="1"/>
          </p:cNvSpPr>
          <p:nvPr>
            <p:ph type="body" idx="1"/>
          </p:nvPr>
        </p:nvSpPr>
        <p:spPr>
          <a:xfrm>
            <a:off x="1460500" y="1495425"/>
            <a:ext cx="8895474" cy="1200329"/>
          </a:xfrm>
        </p:spPr>
        <p:txBody>
          <a:bodyPr/>
          <a:lstStyle/>
          <a:p>
            <a:endParaRPr lang="en-NL" dirty="0"/>
          </a:p>
          <a:p>
            <a:r>
              <a:rPr lang="en-NL" dirty="0"/>
              <a:t>Built a </a:t>
            </a:r>
            <a:r>
              <a:rPr lang="en-NL" i="1" dirty="0"/>
              <a:t>reusable</a:t>
            </a:r>
            <a:r>
              <a:rPr lang="en-NL" dirty="0"/>
              <a:t> </a:t>
            </a:r>
            <a:r>
              <a:rPr lang="en-NL" b="1" dirty="0"/>
              <a:t>‘contact form’ </a:t>
            </a:r>
            <a:r>
              <a:rPr lang="en-NL" dirty="0"/>
              <a:t>as an </a:t>
            </a:r>
            <a:r>
              <a:rPr lang="en-NL" i="1" dirty="0"/>
              <a:t>Angular component </a:t>
            </a:r>
            <a:r>
              <a:rPr lang="en-NL" dirty="0"/>
              <a:t>and export it as a </a:t>
            </a:r>
            <a:r>
              <a:rPr lang="en-NL" b="1" i="1" dirty="0"/>
              <a:t>custom element </a:t>
            </a:r>
            <a:r>
              <a:rPr lang="en-NL" dirty="0"/>
              <a:t>that can be used with </a:t>
            </a:r>
            <a:r>
              <a:rPr lang="en-NL" i="1" dirty="0"/>
              <a:t>JavaScript</a:t>
            </a:r>
            <a:r>
              <a:rPr lang="en-NL" dirty="0"/>
              <a:t>.</a:t>
            </a:r>
          </a:p>
          <a:p>
            <a:endParaRPr lang="en-NL" dirty="0"/>
          </a:p>
        </p:txBody>
      </p:sp>
      <p:pic>
        <p:nvPicPr>
          <p:cNvPr id="4" name="Picture 3" descr="A screenshot of a cell phone&#10;&#10;Description automatically generated">
            <a:extLst>
              <a:ext uri="{FF2B5EF4-FFF2-40B4-BE49-F238E27FC236}">
                <a16:creationId xmlns:a16="http://schemas.microsoft.com/office/drawing/2014/main" id="{C275E1EE-9F94-1F46-98A9-42EABBBBB17C}"/>
              </a:ext>
            </a:extLst>
          </p:cNvPr>
          <p:cNvPicPr/>
          <p:nvPr/>
        </p:nvPicPr>
        <p:blipFill>
          <a:blip r:embed="rId2">
            <a:extLst>
              <a:ext uri="{28A0092B-C50C-407E-A947-70E740481C1C}">
                <a14:useLocalDpi xmlns:a14="http://schemas.microsoft.com/office/drawing/2010/main" val="0"/>
              </a:ext>
            </a:extLst>
          </a:blip>
          <a:stretch>
            <a:fillRect/>
          </a:stretch>
        </p:blipFill>
        <p:spPr>
          <a:xfrm>
            <a:off x="4051299" y="2867025"/>
            <a:ext cx="4161155" cy="3943667"/>
          </a:xfrm>
          <a:prstGeom prst="rect">
            <a:avLst/>
          </a:prstGeom>
        </p:spPr>
      </p:pic>
    </p:spTree>
    <p:extLst>
      <p:ext uri="{BB962C8B-B14F-4D97-AF65-F5344CB8AC3E}">
        <p14:creationId xmlns:p14="http://schemas.microsoft.com/office/powerpoint/2010/main" val="1111019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0266D-C8FA-064F-8A32-0F70C8CA1E1E}"/>
              </a:ext>
            </a:extLst>
          </p:cNvPr>
          <p:cNvSpPr>
            <a:spLocks noGrp="1"/>
          </p:cNvSpPr>
          <p:nvPr>
            <p:ph type="title"/>
          </p:nvPr>
        </p:nvSpPr>
        <p:spPr>
          <a:xfrm>
            <a:off x="460615" y="483077"/>
            <a:ext cx="9772169" cy="423193"/>
          </a:xfrm>
        </p:spPr>
        <p:txBody>
          <a:bodyPr/>
          <a:lstStyle/>
          <a:p>
            <a:pPr algn="ctr"/>
            <a:r>
              <a:rPr lang="en-NL" dirty="0"/>
              <a:t>G07- Unit testing</a:t>
            </a:r>
          </a:p>
        </p:txBody>
      </p:sp>
      <p:pic>
        <p:nvPicPr>
          <p:cNvPr id="7" name="Picture 6" descr="A screenshot of a cell phone&#10;&#10;Description automatically generated">
            <a:extLst>
              <a:ext uri="{FF2B5EF4-FFF2-40B4-BE49-F238E27FC236}">
                <a16:creationId xmlns:a16="http://schemas.microsoft.com/office/drawing/2014/main" id="{E3F69E77-A8DB-6B41-A498-EAC59EF366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5900" y="1513355"/>
            <a:ext cx="5690830" cy="6049495"/>
          </a:xfrm>
          <a:prstGeom prst="rect">
            <a:avLst/>
          </a:prstGeom>
        </p:spPr>
      </p:pic>
    </p:spTree>
    <p:extLst>
      <p:ext uri="{BB962C8B-B14F-4D97-AF65-F5344CB8AC3E}">
        <p14:creationId xmlns:p14="http://schemas.microsoft.com/office/powerpoint/2010/main" val="25333266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D44DF-2742-9E43-92F0-9FFDB153F0A6}"/>
              </a:ext>
            </a:extLst>
          </p:cNvPr>
          <p:cNvSpPr>
            <a:spLocks noGrp="1"/>
          </p:cNvSpPr>
          <p:nvPr>
            <p:ph type="title"/>
          </p:nvPr>
        </p:nvSpPr>
        <p:spPr/>
        <p:txBody>
          <a:bodyPr/>
          <a:lstStyle/>
          <a:p>
            <a:endParaRPr lang="en-NL"/>
          </a:p>
        </p:txBody>
      </p:sp>
      <p:sp>
        <p:nvSpPr>
          <p:cNvPr id="3" name="Text Placeholder 2">
            <a:extLst>
              <a:ext uri="{FF2B5EF4-FFF2-40B4-BE49-F238E27FC236}">
                <a16:creationId xmlns:a16="http://schemas.microsoft.com/office/drawing/2014/main" id="{DC37FB22-2E36-3A44-A76F-BB9CFA822730}"/>
              </a:ext>
            </a:extLst>
          </p:cNvPr>
          <p:cNvSpPr>
            <a:spLocks noGrp="1"/>
          </p:cNvSpPr>
          <p:nvPr>
            <p:ph type="body" idx="1"/>
          </p:nvPr>
        </p:nvSpPr>
        <p:spPr/>
        <p:txBody>
          <a:bodyPr/>
          <a:lstStyle/>
          <a:p>
            <a:endParaRPr lang="en-NL"/>
          </a:p>
        </p:txBody>
      </p:sp>
    </p:spTree>
    <p:extLst>
      <p:ext uri="{BB962C8B-B14F-4D97-AF65-F5344CB8AC3E}">
        <p14:creationId xmlns:p14="http://schemas.microsoft.com/office/powerpoint/2010/main" val="2334355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5134</TotalTime>
  <Words>816</Words>
  <Application>Microsoft Macintosh PowerPoint</Application>
  <PresentationFormat>Custom</PresentationFormat>
  <Paragraphs>121</Paragraphs>
  <Slides>31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medium-content-serif-font</vt:lpstr>
      <vt:lpstr>Verdana</vt:lpstr>
      <vt:lpstr>Office Theme</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NgRx/Redux tutorial</vt:lpstr>
      <vt:lpstr>PowerPoint Presentation</vt:lpstr>
      <vt:lpstr>PowerPoint Presentation</vt:lpstr>
      <vt:lpstr>What is a Custom Element and Shadow DOM?</vt:lpstr>
      <vt:lpstr>Custom Elements = Future-proof</vt:lpstr>
      <vt:lpstr>Custom Elements in Angular</vt:lpstr>
      <vt:lpstr>What are Angular Elements?</vt:lpstr>
      <vt:lpstr>How to make a Custom element in Angular?</vt:lpstr>
      <vt:lpstr>Tutorial</vt:lpstr>
      <vt:lpstr>G07- Unit testing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90</cp:revision>
  <dcterms:created xsi:type="dcterms:W3CDTF">2019-02-17T16:59:30Z</dcterms:created>
  <dcterms:modified xsi:type="dcterms:W3CDTF">2020-06-16T19:14:58Z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